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E8CA0C-B2A7-49CC-91F0-46DAB1DA59CA}" v="615" dt="2022-10-10T09:10:39.0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4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3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6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6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8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7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5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4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2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10/10/2022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0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BB887A-DB02-4431-8FDF-F517505C9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FFBF85-CA7D-4D04-BFC3-E25E71668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2406" y="557783"/>
            <a:ext cx="5852698" cy="3130807"/>
          </a:xfrm>
        </p:spPr>
        <p:txBody>
          <a:bodyPr>
            <a:normAutofit/>
          </a:bodyPr>
          <a:lstStyle/>
          <a:p>
            <a:r>
              <a:rPr lang="nl-NL" dirty="0"/>
              <a:t>BV 12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8E4E7C-6B61-4447-B291-749813352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2406" y="3902206"/>
            <a:ext cx="5852698" cy="2240529"/>
          </a:xfrm>
        </p:spPr>
        <p:txBody>
          <a:bodyPr>
            <a:normAutofit/>
          </a:bodyPr>
          <a:lstStyle/>
          <a:p>
            <a:r>
              <a:rPr lang="nl-NL" dirty="0"/>
              <a:t>Volgorde van bewerkingen</a:t>
            </a:r>
          </a:p>
        </p:txBody>
      </p:sp>
      <p:pic>
        <p:nvPicPr>
          <p:cNvPr id="4" name="Picture 3" descr="Close-up van hinkelen op het trottoir">
            <a:extLst>
              <a:ext uri="{FF2B5EF4-FFF2-40B4-BE49-F238E27FC236}">
                <a16:creationId xmlns:a16="http://schemas.microsoft.com/office/drawing/2014/main" id="{CF6584E8-91E9-EADE-4894-7B5EBC3BD2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26" r="21490" b="-1"/>
          <a:stretch/>
        </p:blipFill>
        <p:spPr>
          <a:xfrm>
            <a:off x="20" y="10"/>
            <a:ext cx="5710632" cy="6857990"/>
          </a:xfrm>
          <a:custGeom>
            <a:avLst/>
            <a:gdLst/>
            <a:ahLst/>
            <a:cxnLst/>
            <a:rect l="l" t="t" r="r" b="b"/>
            <a:pathLst>
              <a:path w="5710652" h="6858000">
                <a:moveTo>
                  <a:pt x="4831301" y="0"/>
                </a:moveTo>
                <a:lnTo>
                  <a:pt x="5696109" y="0"/>
                </a:lnTo>
                <a:lnTo>
                  <a:pt x="5706418" y="42969"/>
                </a:lnTo>
                <a:cubicBezTo>
                  <a:pt x="5714414" y="100391"/>
                  <a:pt x="5711283" y="160329"/>
                  <a:pt x="5695333" y="219852"/>
                </a:cubicBezTo>
                <a:cubicBezTo>
                  <a:pt x="5631536" y="457945"/>
                  <a:pt x="5386806" y="599240"/>
                  <a:pt x="5148712" y="535443"/>
                </a:cubicBezTo>
                <a:cubicBezTo>
                  <a:pt x="4940381" y="479621"/>
                  <a:pt x="4806160" y="285271"/>
                  <a:pt x="4818599" y="78052"/>
                </a:cubicBezTo>
                <a:close/>
                <a:moveTo>
                  <a:pt x="0" y="0"/>
                </a:moveTo>
                <a:lnTo>
                  <a:pt x="545808" y="0"/>
                </a:lnTo>
                <a:lnTo>
                  <a:pt x="4212872" y="0"/>
                </a:lnTo>
                <a:lnTo>
                  <a:pt x="4204748" y="184996"/>
                </a:lnTo>
                <a:cubicBezTo>
                  <a:pt x="4203390" y="263520"/>
                  <a:pt x="4204263" y="341910"/>
                  <a:pt x="4207775" y="419995"/>
                </a:cubicBezTo>
                <a:cubicBezTo>
                  <a:pt x="4220964" y="709488"/>
                  <a:pt x="4449625" y="891535"/>
                  <a:pt x="4655737" y="1068099"/>
                </a:cubicBezTo>
                <a:cubicBezTo>
                  <a:pt x="5169527" y="1508061"/>
                  <a:pt x="5344373" y="2032158"/>
                  <a:pt x="5103604" y="2589405"/>
                </a:cubicBezTo>
                <a:cubicBezTo>
                  <a:pt x="5010230" y="2805523"/>
                  <a:pt x="4828675" y="2993264"/>
                  <a:pt x="4657611" y="3164269"/>
                </a:cubicBezTo>
                <a:cubicBezTo>
                  <a:pt x="4198817" y="3622744"/>
                  <a:pt x="4217616" y="4154456"/>
                  <a:pt x="4499219" y="4641255"/>
                </a:cubicBezTo>
                <a:cubicBezTo>
                  <a:pt x="4699839" y="4986832"/>
                  <a:pt x="4940395" y="5311556"/>
                  <a:pt x="5110950" y="5670858"/>
                </a:cubicBezTo>
                <a:cubicBezTo>
                  <a:pt x="5277001" y="6019042"/>
                  <a:pt x="5375520" y="6366409"/>
                  <a:pt x="5396522" y="6707670"/>
                </a:cubicBezTo>
                <a:lnTo>
                  <a:pt x="539889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1933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72D9A-44AE-496A-A81F-8C1732233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764989"/>
          </a:xfrm>
        </p:spPr>
        <p:txBody>
          <a:bodyPr>
            <a:normAutofit/>
          </a:bodyPr>
          <a:lstStyle/>
          <a:p>
            <a:r>
              <a:rPr lang="nl-NL" dirty="0"/>
              <a:t>Volgorde van bewerkingen</a:t>
            </a:r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115FB28-9C94-4F3C-9869-5D13D8F8320B}"/>
              </a:ext>
            </a:extLst>
          </p:cNvPr>
          <p:cNvSpPr txBox="1">
            <a:spLocks/>
          </p:cNvSpPr>
          <p:nvPr/>
        </p:nvSpPr>
        <p:spPr>
          <a:xfrm>
            <a:off x="609600" y="2089069"/>
            <a:ext cx="4184342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Niet altijd  van links naar rechts</a:t>
            </a:r>
          </a:p>
        </p:txBody>
      </p:sp>
      <p:sp>
        <p:nvSpPr>
          <p:cNvPr id="37" name="Tijdelijke aanduiding voor inhoud 2">
            <a:extLst>
              <a:ext uri="{FF2B5EF4-FFF2-40B4-BE49-F238E27FC236}">
                <a16:creationId xmlns:a16="http://schemas.microsoft.com/office/drawing/2014/main" id="{EB0D8C8D-3E37-4A22-9578-CD53EC9F7176}"/>
              </a:ext>
            </a:extLst>
          </p:cNvPr>
          <p:cNvSpPr txBox="1">
            <a:spLocks/>
          </p:cNvSpPr>
          <p:nvPr/>
        </p:nvSpPr>
        <p:spPr>
          <a:xfrm>
            <a:off x="5697984" y="2089069"/>
            <a:ext cx="4184342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Het zijn afspraken  ;-)</a:t>
            </a:r>
          </a:p>
        </p:txBody>
      </p:sp>
      <p:sp>
        <p:nvSpPr>
          <p:cNvPr id="38" name="Tijdelijke aanduiding voor inhoud 2">
            <a:extLst>
              <a:ext uri="{FF2B5EF4-FFF2-40B4-BE49-F238E27FC236}">
                <a16:creationId xmlns:a16="http://schemas.microsoft.com/office/drawing/2014/main" id="{2AD19E70-3842-44D0-8CB5-5080B6F73381}"/>
              </a:ext>
            </a:extLst>
          </p:cNvPr>
          <p:cNvSpPr txBox="1">
            <a:spLocks/>
          </p:cNvSpPr>
          <p:nvPr/>
        </p:nvSpPr>
        <p:spPr>
          <a:xfrm>
            <a:off x="1911658" y="3429000"/>
            <a:ext cx="2669220" cy="54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8 – 4 : 2 + 3 x 5 =</a:t>
            </a:r>
          </a:p>
        </p:txBody>
      </p:sp>
      <p:sp>
        <p:nvSpPr>
          <p:cNvPr id="39" name="Tijdelijke aanduiding voor inhoud 2">
            <a:extLst>
              <a:ext uri="{FF2B5EF4-FFF2-40B4-BE49-F238E27FC236}">
                <a16:creationId xmlns:a16="http://schemas.microsoft.com/office/drawing/2014/main" id="{1C49683E-E0BA-49D6-80C1-5F06F9687548}"/>
              </a:ext>
            </a:extLst>
          </p:cNvPr>
          <p:cNvSpPr txBox="1">
            <a:spLocks/>
          </p:cNvSpPr>
          <p:nvPr/>
        </p:nvSpPr>
        <p:spPr>
          <a:xfrm>
            <a:off x="4580878" y="3063892"/>
            <a:ext cx="2789067" cy="12795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O 25</a:t>
            </a:r>
          </a:p>
          <a:p>
            <a:r>
              <a:rPr lang="nl-NL" b="1" dirty="0"/>
              <a:t>O 21</a:t>
            </a:r>
          </a:p>
          <a:p>
            <a:r>
              <a:rPr lang="nl-NL" b="1" dirty="0"/>
              <a:t>O anders, nl ……….</a:t>
            </a:r>
          </a:p>
        </p:txBody>
      </p:sp>
    </p:spTree>
    <p:extLst>
      <p:ext uri="{BB962C8B-B14F-4D97-AF65-F5344CB8AC3E}">
        <p14:creationId xmlns:p14="http://schemas.microsoft.com/office/powerpoint/2010/main" val="34747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9ACE3C-70AB-4AD0-A41F-74BCDFD82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887" y="794528"/>
            <a:ext cx="10972800" cy="2634472"/>
          </a:xfrm>
        </p:spPr>
        <p:txBody>
          <a:bodyPr/>
          <a:lstStyle/>
          <a:p>
            <a:pPr algn="l"/>
            <a:r>
              <a:rPr lang="nl-NL" b="0" i="0" dirty="0">
                <a:solidFill>
                  <a:srgbClr val="211913"/>
                </a:solidFill>
                <a:effectLst/>
                <a:latin typeface="Open Sans" panose="020B0606030504020204" pitchFamily="34" charset="0"/>
              </a:rPr>
              <a:t>Als in een opdracht verschillende bewerkingen voorkomen, houd je een vaste volgorde aan:</a:t>
            </a:r>
          </a:p>
          <a:p>
            <a:pPr algn="l"/>
            <a:r>
              <a:rPr lang="nl-NL" b="0" i="0" dirty="0">
                <a:solidFill>
                  <a:srgbClr val="211913"/>
                </a:solidFill>
                <a:effectLst/>
                <a:latin typeface="Open Sans" panose="020B0606030504020204" pitchFamily="34" charset="0"/>
              </a:rPr>
              <a:t>1 Alles wat tussen </a:t>
            </a:r>
            <a:r>
              <a:rPr lang="nl-NL" b="1" i="0" dirty="0">
                <a:solidFill>
                  <a:srgbClr val="211913"/>
                </a:solidFill>
                <a:effectLst/>
                <a:latin typeface="Open Sans" panose="020B0606030504020204" pitchFamily="34" charset="0"/>
              </a:rPr>
              <a:t>haakjes</a:t>
            </a:r>
            <a:r>
              <a:rPr lang="nl-NL" b="0" i="0" dirty="0">
                <a:solidFill>
                  <a:srgbClr val="211913"/>
                </a:solidFill>
                <a:effectLst/>
                <a:latin typeface="Open Sans" panose="020B0606030504020204" pitchFamily="34" charset="0"/>
              </a:rPr>
              <a:t> staat eerst. </a:t>
            </a:r>
            <a:br>
              <a:rPr lang="nl-NL" b="0" i="0" dirty="0">
                <a:solidFill>
                  <a:srgbClr val="211913"/>
                </a:solidFill>
                <a:effectLst/>
                <a:latin typeface="Open Sans" panose="020B0606030504020204" pitchFamily="34" charset="0"/>
              </a:rPr>
            </a:br>
            <a:r>
              <a:rPr lang="nl-NL" b="0" i="0" dirty="0">
                <a:solidFill>
                  <a:srgbClr val="211913"/>
                </a:solidFill>
                <a:effectLst/>
                <a:latin typeface="Open Sans" panose="020B0606030504020204" pitchFamily="34" charset="0"/>
              </a:rPr>
              <a:t>2 Kwadrateren en worteltrekken van links naar rechts. </a:t>
            </a:r>
            <a:br>
              <a:rPr lang="nl-NL" b="0" i="0" dirty="0">
                <a:solidFill>
                  <a:srgbClr val="211913"/>
                </a:solidFill>
                <a:effectLst/>
                <a:latin typeface="Open Sans" panose="020B0606030504020204" pitchFamily="34" charset="0"/>
              </a:rPr>
            </a:br>
            <a:r>
              <a:rPr lang="nl-NL" b="0" i="0" dirty="0">
                <a:solidFill>
                  <a:srgbClr val="211913"/>
                </a:solidFill>
                <a:effectLst/>
                <a:latin typeface="Open Sans" panose="020B0606030504020204" pitchFamily="34" charset="0"/>
              </a:rPr>
              <a:t>3 Vermenigvuldigen en delen van links naar rechts. </a:t>
            </a:r>
            <a:br>
              <a:rPr lang="nl-NL" b="0" i="0" dirty="0">
                <a:solidFill>
                  <a:srgbClr val="211913"/>
                </a:solidFill>
                <a:effectLst/>
                <a:latin typeface="Open Sans" panose="020B0606030504020204" pitchFamily="34" charset="0"/>
              </a:rPr>
            </a:br>
            <a:r>
              <a:rPr lang="nl-NL" b="0" i="0" dirty="0">
                <a:solidFill>
                  <a:srgbClr val="211913"/>
                </a:solidFill>
                <a:effectLst/>
                <a:latin typeface="Open Sans" panose="020B0606030504020204" pitchFamily="34" charset="0"/>
              </a:rPr>
              <a:t>4 Optellen en aftrekken van links naar rechts.</a:t>
            </a:r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04CCDDF-9589-44BA-BF93-AD86D29CA050}"/>
              </a:ext>
            </a:extLst>
          </p:cNvPr>
          <p:cNvSpPr txBox="1"/>
          <p:nvPr/>
        </p:nvSpPr>
        <p:spPr>
          <a:xfrm>
            <a:off x="470516" y="4358936"/>
            <a:ext cx="110438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Hoe Komen We Van Die Onvoldoendes Af</a:t>
            </a:r>
          </a:p>
        </p:txBody>
      </p: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6078E346-1462-43E9-BD06-4F6A4FB04E3C}"/>
              </a:ext>
            </a:extLst>
          </p:cNvPr>
          <p:cNvCxnSpPr/>
          <p:nvPr/>
        </p:nvCxnSpPr>
        <p:spPr>
          <a:xfrm flipH="1">
            <a:off x="733887" y="1882066"/>
            <a:ext cx="2320031" cy="261003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AFB4D824-D090-4BE6-9160-886FDC48E14F}"/>
              </a:ext>
            </a:extLst>
          </p:cNvPr>
          <p:cNvCxnSpPr>
            <a:cxnSpLocks/>
          </p:cNvCxnSpPr>
          <p:nvPr/>
        </p:nvCxnSpPr>
        <p:spPr>
          <a:xfrm>
            <a:off x="1100831" y="2201662"/>
            <a:ext cx="887767" cy="239697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231AB2A9-93D0-4901-AD39-6C648AAB6B69}"/>
              </a:ext>
            </a:extLst>
          </p:cNvPr>
          <p:cNvCxnSpPr>
            <a:cxnSpLocks/>
          </p:cNvCxnSpPr>
          <p:nvPr/>
        </p:nvCxnSpPr>
        <p:spPr>
          <a:xfrm>
            <a:off x="3053918" y="2201662"/>
            <a:ext cx="923278" cy="229043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ABA85EE1-1BF4-41A0-AD22-2685B9D3D3C7}"/>
              </a:ext>
            </a:extLst>
          </p:cNvPr>
          <p:cNvCxnSpPr>
            <a:cxnSpLocks/>
          </p:cNvCxnSpPr>
          <p:nvPr/>
        </p:nvCxnSpPr>
        <p:spPr>
          <a:xfrm>
            <a:off x="1100831" y="2499064"/>
            <a:ext cx="3764132" cy="209956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4B38E3C5-BF9B-457D-9B7E-EEB38F20EF81}"/>
              </a:ext>
            </a:extLst>
          </p:cNvPr>
          <p:cNvCxnSpPr>
            <a:cxnSpLocks/>
          </p:cNvCxnSpPr>
          <p:nvPr/>
        </p:nvCxnSpPr>
        <p:spPr>
          <a:xfrm>
            <a:off x="3684233" y="2499064"/>
            <a:ext cx="2139518" cy="209956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63EBFCE7-58B4-488E-84F6-774B9E7C1F73}"/>
              </a:ext>
            </a:extLst>
          </p:cNvPr>
          <p:cNvCxnSpPr>
            <a:cxnSpLocks/>
          </p:cNvCxnSpPr>
          <p:nvPr/>
        </p:nvCxnSpPr>
        <p:spPr>
          <a:xfrm>
            <a:off x="1100831" y="2814221"/>
            <a:ext cx="5859262" cy="17844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37A8D255-2CBF-4170-ABA2-F10393972F65}"/>
              </a:ext>
            </a:extLst>
          </p:cNvPr>
          <p:cNvCxnSpPr>
            <a:cxnSpLocks/>
          </p:cNvCxnSpPr>
          <p:nvPr/>
        </p:nvCxnSpPr>
        <p:spPr>
          <a:xfrm>
            <a:off x="2547891" y="2814221"/>
            <a:ext cx="8300622" cy="17844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98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261FED48-CFDA-47A9-93F2-3E315B56F815}"/>
              </a:ext>
            </a:extLst>
          </p:cNvPr>
          <p:cNvSpPr txBox="1">
            <a:spLocks/>
          </p:cNvSpPr>
          <p:nvPr/>
        </p:nvSpPr>
        <p:spPr>
          <a:xfrm>
            <a:off x="733887" y="794528"/>
            <a:ext cx="10972800" cy="263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  <a:t>Als in een opdracht verschillende bewerkingen voorkomen, houd je een vaste volgorde aan:</a:t>
            </a:r>
          </a:p>
          <a:p>
            <a: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  <a:t>1 Alles wat tussen </a:t>
            </a:r>
            <a:r>
              <a:rPr lang="nl-NL" b="1" dirty="0">
                <a:solidFill>
                  <a:srgbClr val="211913"/>
                </a:solidFill>
                <a:latin typeface="Open Sans" panose="020B0606030504020204" pitchFamily="34" charset="0"/>
              </a:rPr>
              <a:t>haakjes</a:t>
            </a:r>
            <a: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  <a:t> staat eerst. </a:t>
            </a:r>
            <a:b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</a:br>
            <a: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  <a:t>2 Kwadrateren en worteltrekken van links naar rechts. </a:t>
            </a:r>
            <a:b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</a:br>
            <a: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  <a:t>3 Vermenigvuldigen en delen van links naar rechts. </a:t>
            </a:r>
            <a:b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</a:br>
            <a: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  <a:t>4 Optellen en aftrekken van links naar rechts.</a:t>
            </a:r>
          </a:p>
          <a:p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461EBA14-872A-495E-A0E0-3F426DDBF179}"/>
              </a:ext>
            </a:extLst>
          </p:cNvPr>
          <p:cNvSpPr txBox="1">
            <a:spLocks/>
          </p:cNvSpPr>
          <p:nvPr/>
        </p:nvSpPr>
        <p:spPr>
          <a:xfrm>
            <a:off x="6572434" y="2591158"/>
            <a:ext cx="4666695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8 – 4 : 2 + 3 x 5 =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255072B7-F489-496B-A349-E7B72A4C628F}"/>
              </a:ext>
            </a:extLst>
          </p:cNvPr>
          <p:cNvSpPr txBox="1">
            <a:spLocks/>
          </p:cNvSpPr>
          <p:nvPr/>
        </p:nvSpPr>
        <p:spPr>
          <a:xfrm>
            <a:off x="6572434" y="3298605"/>
            <a:ext cx="4666695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8 –     2   + 3 x 5 =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599BA16F-5F58-4A83-A6A3-763E2272FD14}"/>
              </a:ext>
            </a:extLst>
          </p:cNvPr>
          <p:cNvSpPr txBox="1">
            <a:spLocks/>
          </p:cNvSpPr>
          <p:nvPr/>
        </p:nvSpPr>
        <p:spPr>
          <a:xfrm>
            <a:off x="6572433" y="4006052"/>
            <a:ext cx="4666695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8 –     2   +   15   =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311DA8B3-E8D5-4A88-BD37-1AF437E74788}"/>
              </a:ext>
            </a:extLst>
          </p:cNvPr>
          <p:cNvSpPr txBox="1">
            <a:spLocks/>
          </p:cNvSpPr>
          <p:nvPr/>
        </p:nvSpPr>
        <p:spPr>
          <a:xfrm>
            <a:off x="6572433" y="4713499"/>
            <a:ext cx="4666695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     6        +   15   =</a:t>
            </a: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DFF93263-ACB4-4E3A-A770-BE65CE213600}"/>
              </a:ext>
            </a:extLst>
          </p:cNvPr>
          <p:cNvSpPr txBox="1">
            <a:spLocks/>
          </p:cNvSpPr>
          <p:nvPr/>
        </p:nvSpPr>
        <p:spPr>
          <a:xfrm>
            <a:off x="10844074" y="4694643"/>
            <a:ext cx="1069760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98038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3A96815-536F-4771-A136-A92F042B3D6C}"/>
              </a:ext>
            </a:extLst>
          </p:cNvPr>
          <p:cNvSpPr txBox="1">
            <a:spLocks/>
          </p:cNvSpPr>
          <p:nvPr/>
        </p:nvSpPr>
        <p:spPr>
          <a:xfrm>
            <a:off x="393575" y="1839897"/>
            <a:ext cx="4666695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9 x √36 : (3 + 6) =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75B083D3-E588-4E7B-8B68-40262ECF3254}"/>
              </a:ext>
            </a:extLst>
          </p:cNvPr>
          <p:cNvSpPr txBox="1">
            <a:spLocks/>
          </p:cNvSpPr>
          <p:nvPr/>
        </p:nvSpPr>
        <p:spPr>
          <a:xfrm>
            <a:off x="3099785" y="173090"/>
            <a:ext cx="7069585" cy="1515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  <a:t>1 Alles wat tussen </a:t>
            </a:r>
            <a:r>
              <a:rPr lang="nl-NL" b="1" dirty="0">
                <a:solidFill>
                  <a:srgbClr val="211913"/>
                </a:solidFill>
                <a:latin typeface="Open Sans" panose="020B0606030504020204" pitchFamily="34" charset="0"/>
              </a:rPr>
              <a:t>haakjes</a:t>
            </a:r>
            <a: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  <a:t> staat eerst. </a:t>
            </a:r>
            <a:b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</a:br>
            <a: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  <a:t>2 Kwadrateren en worteltrekken van links naar rechts. </a:t>
            </a:r>
            <a:b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</a:br>
            <a: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  <a:t>3 Vermenigvuldigen en delen van links naar rechts. </a:t>
            </a:r>
            <a:b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</a:br>
            <a:r>
              <a:rPr lang="nl-NL" dirty="0">
                <a:solidFill>
                  <a:srgbClr val="211913"/>
                </a:solidFill>
                <a:latin typeface="Open Sans" panose="020B0606030504020204" pitchFamily="34" charset="0"/>
              </a:rPr>
              <a:t>4 Optellen en aftrekken van links naar rechts.</a:t>
            </a:r>
          </a:p>
          <a:p>
            <a:endParaRPr lang="nl-NL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73C9B747-F7E7-4634-BDC7-4A33C0994B26}"/>
              </a:ext>
            </a:extLst>
          </p:cNvPr>
          <p:cNvSpPr txBox="1">
            <a:spLocks/>
          </p:cNvSpPr>
          <p:nvPr/>
        </p:nvSpPr>
        <p:spPr>
          <a:xfrm>
            <a:off x="393574" y="2559010"/>
            <a:ext cx="4666695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9 x √36 :     9       =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4564AB4C-56D6-4401-8704-B32B3E6823A8}"/>
              </a:ext>
            </a:extLst>
          </p:cNvPr>
          <p:cNvSpPr txBox="1">
            <a:spLocks/>
          </p:cNvSpPr>
          <p:nvPr/>
        </p:nvSpPr>
        <p:spPr>
          <a:xfrm>
            <a:off x="393574" y="3278123"/>
            <a:ext cx="4666695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9 x    6   :     9       =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5D53B6A0-839B-46F3-B7D4-E9C1386495CF}"/>
              </a:ext>
            </a:extLst>
          </p:cNvPr>
          <p:cNvSpPr txBox="1">
            <a:spLocks/>
          </p:cNvSpPr>
          <p:nvPr/>
        </p:nvSpPr>
        <p:spPr>
          <a:xfrm>
            <a:off x="393573" y="3957267"/>
            <a:ext cx="4666695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     54     :     9       =</a:t>
            </a: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999C1B1C-50C3-42E2-89E2-888C032127D3}"/>
              </a:ext>
            </a:extLst>
          </p:cNvPr>
          <p:cNvSpPr txBox="1">
            <a:spLocks/>
          </p:cNvSpPr>
          <p:nvPr/>
        </p:nvSpPr>
        <p:spPr>
          <a:xfrm>
            <a:off x="4742889" y="3919472"/>
            <a:ext cx="634757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6</a:t>
            </a: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ABE98BFD-E7AF-4B68-B0DC-6C2AE6F4CC01}"/>
              </a:ext>
            </a:extLst>
          </p:cNvPr>
          <p:cNvSpPr txBox="1">
            <a:spLocks/>
          </p:cNvSpPr>
          <p:nvPr/>
        </p:nvSpPr>
        <p:spPr>
          <a:xfrm>
            <a:off x="6547280" y="1839897"/>
            <a:ext cx="4666695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837 - √121 x 3² =</a:t>
            </a:r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675E253B-41E2-4614-AF03-36E8FD3B90F2}"/>
              </a:ext>
            </a:extLst>
          </p:cNvPr>
          <p:cNvSpPr txBox="1">
            <a:spLocks/>
          </p:cNvSpPr>
          <p:nvPr/>
        </p:nvSpPr>
        <p:spPr>
          <a:xfrm>
            <a:off x="10789332" y="3154342"/>
            <a:ext cx="1568385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/>
              <a:t> 738</a:t>
            </a:r>
            <a:endParaRPr lang="nl-NL" sz="4000" b="1" dirty="0"/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B4AB2F61-ACE4-4B4C-81A9-055ABF0DB313}"/>
              </a:ext>
            </a:extLst>
          </p:cNvPr>
          <p:cNvSpPr txBox="1">
            <a:spLocks/>
          </p:cNvSpPr>
          <p:nvPr/>
        </p:nvSpPr>
        <p:spPr>
          <a:xfrm>
            <a:off x="6547279" y="2482979"/>
            <a:ext cx="4666695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837 -  11     x 9   =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DF6C8973-C588-4187-B598-92268D8E3342}"/>
              </a:ext>
            </a:extLst>
          </p:cNvPr>
          <p:cNvSpPr txBox="1">
            <a:spLocks/>
          </p:cNvSpPr>
          <p:nvPr/>
        </p:nvSpPr>
        <p:spPr>
          <a:xfrm>
            <a:off x="6547278" y="3185457"/>
            <a:ext cx="4603075" cy="549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/>
              <a:t>837 -        99        =</a:t>
            </a:r>
          </a:p>
        </p:txBody>
      </p:sp>
    </p:spTree>
    <p:extLst>
      <p:ext uri="{BB962C8B-B14F-4D97-AF65-F5344CB8AC3E}">
        <p14:creationId xmlns:p14="http://schemas.microsoft.com/office/powerpoint/2010/main" val="307129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3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Splash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267</Words>
  <Application>Microsoft Office PowerPoint</Application>
  <PresentationFormat>Breedbeeld</PresentationFormat>
  <Paragraphs>29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Open Sans</vt:lpstr>
      <vt:lpstr>Posterama</vt:lpstr>
      <vt:lpstr>SplashVTI</vt:lpstr>
      <vt:lpstr>BV 12</vt:lpstr>
      <vt:lpstr>Volgorde van bewerkingen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 6</dc:title>
  <dc:creator>Marcel Soer</dc:creator>
  <cp:lastModifiedBy>Marcel Soer</cp:lastModifiedBy>
  <cp:revision>12</cp:revision>
  <dcterms:created xsi:type="dcterms:W3CDTF">2022-09-26T09:05:04Z</dcterms:created>
  <dcterms:modified xsi:type="dcterms:W3CDTF">2022-10-10T14:44:57Z</dcterms:modified>
</cp:coreProperties>
</file>